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29" r:id="rId3"/>
    <p:sldId id="330" r:id="rId4"/>
    <p:sldId id="260" r:id="rId5"/>
    <p:sldId id="287" r:id="rId6"/>
    <p:sldId id="292" r:id="rId7"/>
    <p:sldId id="293" r:id="rId8"/>
    <p:sldId id="310" r:id="rId9"/>
    <p:sldId id="276" r:id="rId10"/>
    <p:sldId id="294" r:id="rId11"/>
    <p:sldId id="331" r:id="rId12"/>
    <p:sldId id="312" r:id="rId13"/>
    <p:sldId id="306" r:id="rId14"/>
    <p:sldId id="311" r:id="rId15"/>
    <p:sldId id="307" r:id="rId16"/>
    <p:sldId id="303" r:id="rId17"/>
    <p:sldId id="301" r:id="rId18"/>
    <p:sldId id="317" r:id="rId19"/>
    <p:sldId id="318" r:id="rId20"/>
    <p:sldId id="319" r:id="rId21"/>
    <p:sldId id="275" r:id="rId22"/>
    <p:sldId id="299" r:id="rId23"/>
    <p:sldId id="304" r:id="rId24"/>
    <p:sldId id="313" r:id="rId25"/>
    <p:sldId id="300" r:id="rId26"/>
    <p:sldId id="314" r:id="rId27"/>
    <p:sldId id="296" r:id="rId28"/>
    <p:sldId id="305" r:id="rId29"/>
    <p:sldId id="298" r:id="rId30"/>
    <p:sldId id="315" r:id="rId31"/>
    <p:sldId id="297" r:id="rId32"/>
    <p:sldId id="302" r:id="rId33"/>
    <p:sldId id="268" r:id="rId34"/>
    <p:sldId id="269" r:id="rId35"/>
    <p:sldId id="270" r:id="rId36"/>
    <p:sldId id="320" r:id="rId37"/>
    <p:sldId id="327" r:id="rId38"/>
    <p:sldId id="321" r:id="rId39"/>
    <p:sldId id="322" r:id="rId40"/>
    <p:sldId id="324" r:id="rId41"/>
    <p:sldId id="326" r:id="rId4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56" d="100"/>
          <a:sy n="56" d="100"/>
        </p:scale>
        <p:origin x="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Sheet1!$F$5:$I$5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Sheet1!$F$9:$I$9</c:f>
              <c:numCache>
                <c:formatCode>General</c:formatCode>
                <c:ptCount val="4"/>
                <c:pt idx="0">
                  <c:v>73</c:v>
                </c:pt>
                <c:pt idx="1">
                  <c:v>85</c:v>
                </c:pt>
                <c:pt idx="2">
                  <c:v>88</c:v>
                </c:pt>
                <c:pt idx="3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23-40D7-8AF3-9A8D75B8B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52200"/>
        <c:axId val="80234888"/>
      </c:scatterChart>
      <c:valAx>
        <c:axId val="6305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0234888"/>
        <c:crosses val="autoZero"/>
        <c:crossBetween val="midCat"/>
      </c:valAx>
      <c:valAx>
        <c:axId val="80234888"/>
        <c:scaling>
          <c:orientation val="minMax"/>
          <c:max val="1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3052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Sheet1!$F$12:$H$12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Sheet1!$F$16:$H$16</c:f>
              <c:numCache>
                <c:formatCode>General</c:formatCode>
                <c:ptCount val="3"/>
                <c:pt idx="0">
                  <c:v>69</c:v>
                </c:pt>
                <c:pt idx="1">
                  <c:v>103.4</c:v>
                </c:pt>
                <c:pt idx="2">
                  <c:v>120.7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B3-4B6C-A4A3-4AA07B7EC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44840"/>
        <c:axId val="64451368"/>
      </c:scatterChart>
      <c:valAx>
        <c:axId val="6444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451368"/>
        <c:crosses val="autoZero"/>
        <c:crossBetween val="midCat"/>
      </c:valAx>
      <c:valAx>
        <c:axId val="64451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444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poly"/>
            <c:order val="2"/>
            <c:dispRSqr val="0"/>
            <c:dispEq val="0"/>
          </c:trendline>
          <c:xVal>
            <c:numRef>
              <c:f>Sheet1!$F$5:$I$5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Sheet1!$F$6:$I$6</c:f>
              <c:numCache>
                <c:formatCode>General</c:formatCode>
                <c:ptCount val="4"/>
                <c:pt idx="0">
                  <c:v>355</c:v>
                </c:pt>
                <c:pt idx="1">
                  <c:v>335</c:v>
                </c:pt>
                <c:pt idx="2">
                  <c:v>340</c:v>
                </c:pt>
                <c:pt idx="3">
                  <c:v>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D5-4F59-A22A-FFE7D2690BA2}"/>
            </c:ext>
          </c:extLst>
        </c:ser>
        <c:ser>
          <c:idx val="1"/>
          <c:order val="1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Sheet1!$F$5:$I$5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Sheet1!$F$7:$I$7</c:f>
              <c:numCache>
                <c:formatCode>General</c:formatCode>
                <c:ptCount val="4"/>
                <c:pt idx="0">
                  <c:v>375</c:v>
                </c:pt>
                <c:pt idx="1">
                  <c:v>385</c:v>
                </c:pt>
                <c:pt idx="2">
                  <c:v>385</c:v>
                </c:pt>
                <c:pt idx="3">
                  <c:v>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D5-4F59-A22A-FFE7D2690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66920"/>
        <c:axId val="64512384"/>
      </c:scatterChart>
      <c:valAx>
        <c:axId val="8066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12384"/>
        <c:crosses val="autoZero"/>
        <c:crossBetween val="midCat"/>
      </c:valAx>
      <c:valAx>
        <c:axId val="64512384"/>
        <c:scaling>
          <c:orientation val="minMax"/>
          <c:max val="6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0666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Sheet1!$F$12:$H$12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Sheet1!$F$13:$H$13</c:f>
              <c:numCache>
                <c:formatCode>General</c:formatCode>
                <c:ptCount val="3"/>
                <c:pt idx="0">
                  <c:v>276</c:v>
                </c:pt>
                <c:pt idx="1">
                  <c:v>397</c:v>
                </c:pt>
                <c:pt idx="2">
                  <c:v>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33-43F5-A3BE-16F0EBC543D4}"/>
            </c:ext>
          </c:extLst>
        </c:ser>
        <c:ser>
          <c:idx val="1"/>
          <c:order val="1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Sheet1!$F$12:$H$12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Sheet1!$F$14:$H$14</c:f>
              <c:numCache>
                <c:formatCode>General</c:formatCode>
                <c:ptCount val="3"/>
                <c:pt idx="0">
                  <c:v>310</c:v>
                </c:pt>
                <c:pt idx="1">
                  <c:v>448</c:v>
                </c:pt>
                <c:pt idx="2">
                  <c:v>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33-43F5-A3BE-16F0EBC54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67264"/>
        <c:axId val="79061536"/>
      </c:scatterChart>
      <c:valAx>
        <c:axId val="646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9061536"/>
        <c:crosses val="autoZero"/>
        <c:crossBetween val="midCat"/>
      </c:valAx>
      <c:valAx>
        <c:axId val="7906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667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Sheet1!$F$5:$I$5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Sheet1!$F$8:$I$8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2B-4A19-AB7B-FF252703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78368"/>
        <c:axId val="64578760"/>
      </c:scatterChart>
      <c:valAx>
        <c:axId val="6457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78760"/>
        <c:crosses val="autoZero"/>
        <c:crossBetween val="midCat"/>
      </c:valAx>
      <c:valAx>
        <c:axId val="64578760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783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Sheet1!$F$12:$H$12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Sheet1!$F$15:$H$15</c:f>
              <c:numCache>
                <c:formatCode>General</c:formatCode>
                <c:ptCount val="3"/>
                <c:pt idx="0">
                  <c:v>15</c:v>
                </c:pt>
                <c:pt idx="1">
                  <c:v>4.0999999999999996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99-4956-B05E-3C617B522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79544"/>
        <c:axId val="64579936"/>
      </c:scatterChart>
      <c:valAx>
        <c:axId val="6457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79936"/>
        <c:crosses val="autoZero"/>
        <c:crossBetween val="midCat"/>
      </c:valAx>
      <c:valAx>
        <c:axId val="6457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79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1"/>
              <c:layout>
                <c:manualLayout>
                  <c:x val="-0.05"/>
                  <c:y val="-5.902777777777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98-4F22-A747-9D314A9DCD32}"/>
                </c:ext>
              </c:extLst>
            </c:dLbl>
            <c:dLbl>
              <c:idx val="2"/>
              <c:layout>
                <c:manualLayout>
                  <c:x val="-5.2777777777777792E-2"/>
                  <c:y val="-5.208333333333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98-4F22-A747-9D314A9DCD32}"/>
                </c:ext>
              </c:extLst>
            </c:dLbl>
            <c:dLbl>
              <c:idx val="3"/>
              <c:layout>
                <c:manualLayout>
                  <c:x val="-5.5555555555555455E-2"/>
                  <c:y val="-4.86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98-4F22-A747-9D314A9DC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Sheet1!$F$5:$I$5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Sheet1!$F$10:$I$10</c:f>
              <c:numCache>
                <c:formatCode>General</c:formatCode>
                <c:ptCount val="4"/>
                <c:pt idx="0">
                  <c:v>10</c:v>
                </c:pt>
                <c:pt idx="1">
                  <c:v>4.0000000000000022E-2</c:v>
                </c:pt>
                <c:pt idx="2">
                  <c:v>2.0000000000000011E-2</c:v>
                </c:pt>
                <c:pt idx="3">
                  <c:v>1.4999999999999998E-2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98-4F22-A747-9D314A9DC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80720"/>
        <c:axId val="64581112"/>
      </c:scatterChart>
      <c:valAx>
        <c:axId val="6458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81112"/>
        <c:crosses val="autoZero"/>
        <c:crossBetween val="midCat"/>
      </c:valAx>
      <c:valAx>
        <c:axId val="64581112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580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FDC2-09F4-4A0D-9737-FA414FDEEEA9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AD6E-46B0-4B46-BAEC-8784AE2A40E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039-AFA7-4A81-BD15-7DC34394AB58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9097-4FBF-4E5E-B176-5B1F61AFBA6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8469-54CB-4D45-97A2-80218D1AEF6A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318D-13B3-44BB-A647-5432EF76EEC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95E-8BCC-429A-ACFB-A93C589D3D72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9E25-FCC1-41A9-AA25-9C301BBAACB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6E05-98A6-4E41-9273-2E898F7863EA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CCA4-D07D-4EA7-BD5D-6470DE8D05C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8923-0A46-49F6-806D-A2B4B494E435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5FFA2-C80C-4871-AAF1-767C3AFAC36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4562-FD91-4A8B-86E2-363AF2D47243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C492-CAC1-4465-AEB0-E8E00A197E7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8182-F821-42D1-8387-AB41D72A9019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F53A-36A5-43EF-8A94-2C3DF1E32F5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6FC0-49DF-48AB-B286-4A86FD808381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16CB-04F1-413E-9041-E86F952FC29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93B0-4820-4809-A096-2A4D8E7755E5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EEE8-5E67-41B4-B1BA-73584F43629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61BF-08DE-498A-A532-98801310059B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51E6-7939-4085-9710-03A578BA9D3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B001E3-8E82-4ED4-BC43-211AA5FEFE0D}" type="datetimeFigureOut">
              <a:rPr lang="sr-Latn-CS"/>
              <a:pPr>
                <a:defRPr/>
              </a:pPr>
              <a:t>7.3.2016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589410-6D27-4A9A-B8FC-31E7AE6CE25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7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Uticaj sadržaja čestica na mehaničke osobine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228600" y="1676400"/>
            <a:ext cx="2743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/>
            <a:endParaRPr lang="sr-Latn-CS" sz="2400" b="1" dirty="0">
              <a:latin typeface="Calibri" pitchFamily="34" charset="0"/>
            </a:endParaRPr>
          </a:p>
          <a:p>
            <a:pPr marL="109538" indent="-109538">
              <a:buFont typeface="Arial" charset="0"/>
              <a:buChar char="•"/>
            </a:pPr>
            <a:r>
              <a:rPr lang="sr-Latn-CS" sz="2400" b="1" dirty="0">
                <a:latin typeface="Calibri" pitchFamily="34" charset="0"/>
              </a:rPr>
              <a:t>Vrednosti mehaničkih karakteristika su između vrednosti dobijenih primenom izraza za pravilo smeše, ali bliže vrednostima obrnutog pravila smeše.</a:t>
            </a:r>
          </a:p>
        </p:txBody>
      </p:sp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3048000" y="1905000"/>
            <a:ext cx="5943600" cy="4926013"/>
            <a:chOff x="2971800" y="1855053"/>
            <a:chExt cx="5943600" cy="4926747"/>
          </a:xfrm>
        </p:grpSpPr>
        <p:grpSp>
          <p:nvGrpSpPr>
            <p:cNvPr id="15365" name="Group 9"/>
            <p:cNvGrpSpPr>
              <a:grpSpLocks/>
            </p:cNvGrpSpPr>
            <p:nvPr/>
          </p:nvGrpSpPr>
          <p:grpSpPr bwMode="auto">
            <a:xfrm>
              <a:off x="2971800" y="1855053"/>
              <a:ext cx="5867400" cy="4926747"/>
              <a:chOff x="1143000" y="781050"/>
              <a:chExt cx="5867400" cy="4926747"/>
            </a:xfrm>
          </p:grpSpPr>
          <p:pic>
            <p:nvPicPr>
              <p:cNvPr id="1536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43050" y="781050"/>
                <a:ext cx="5086350" cy="444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9" name="TextBox 20"/>
              <p:cNvSpPr txBox="1">
                <a:spLocks noChangeArrowheads="1"/>
              </p:cNvSpPr>
              <p:nvPr/>
            </p:nvSpPr>
            <p:spPr bwMode="auto">
              <a:xfrm>
                <a:off x="1981200" y="1771798"/>
                <a:ext cx="2362200" cy="95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800" b="1" dirty="0">
                    <a:latin typeface="Calibri" pitchFamily="34" charset="0"/>
                  </a:rPr>
                  <a:t>Pravilo smeše</a:t>
                </a:r>
              </a:p>
              <a:p>
                <a:r>
                  <a:rPr lang="sr-Latn-CS" sz="2800" b="1" dirty="0">
                    <a:latin typeface="Calibri" pitchFamily="34" charset="0"/>
                  </a:rPr>
                  <a:t>E</a:t>
                </a:r>
                <a:r>
                  <a:rPr lang="sr-Latn-CS" sz="2800" b="1" baseline="-25000" dirty="0">
                    <a:latin typeface="Calibri" pitchFamily="34" charset="0"/>
                  </a:rPr>
                  <a:t>K</a:t>
                </a:r>
                <a:r>
                  <a:rPr lang="sr-Latn-CS" sz="2800" b="1" dirty="0">
                    <a:latin typeface="Calibri" pitchFamily="34" charset="0"/>
                  </a:rPr>
                  <a:t>=f</a:t>
                </a:r>
                <a:r>
                  <a:rPr lang="sr-Latn-CS" sz="2800" b="1" baseline="-25000" dirty="0">
                    <a:latin typeface="Calibri" pitchFamily="34" charset="0"/>
                  </a:rPr>
                  <a:t>O</a:t>
                </a:r>
                <a:r>
                  <a:rPr lang="sr-Latn-CS" sz="2800" b="1" dirty="0">
                    <a:latin typeface="Calibri" pitchFamily="34" charset="0"/>
                  </a:rPr>
                  <a:t>E</a:t>
                </a:r>
                <a:r>
                  <a:rPr lang="sr-Latn-CS" sz="2800" b="1" baseline="-25000" dirty="0">
                    <a:latin typeface="Calibri" pitchFamily="34" charset="0"/>
                  </a:rPr>
                  <a:t>O</a:t>
                </a:r>
                <a:r>
                  <a:rPr lang="sr-Latn-CS" sz="2800" b="1" dirty="0">
                    <a:latin typeface="Calibri" pitchFamily="34" charset="0"/>
                  </a:rPr>
                  <a:t>+f</a:t>
                </a:r>
                <a:r>
                  <a:rPr lang="sr-Latn-CS" sz="2800" b="1" baseline="-25000" dirty="0">
                    <a:latin typeface="Calibri" pitchFamily="34" charset="0"/>
                  </a:rPr>
                  <a:t>P</a:t>
                </a:r>
                <a:r>
                  <a:rPr lang="sr-Latn-CS" sz="2800" b="1" dirty="0">
                    <a:latin typeface="Calibri" pitchFamily="34" charset="0"/>
                  </a:rPr>
                  <a:t>E</a:t>
                </a:r>
                <a:r>
                  <a:rPr lang="sr-Latn-CS" sz="2800" b="1" baseline="-25000" dirty="0">
                    <a:latin typeface="Calibri" pitchFamily="34" charset="0"/>
                  </a:rPr>
                  <a:t>P</a:t>
                </a:r>
                <a:endParaRPr lang="sr-Latn-CS" sz="2800" b="1" dirty="0">
                  <a:latin typeface="Calibri" pitchFamily="34" charset="0"/>
                </a:endParaRPr>
              </a:p>
            </p:txBody>
          </p:sp>
          <p:sp>
            <p:nvSpPr>
              <p:cNvPr id="15370" name="TextBox 21"/>
              <p:cNvSpPr txBox="1">
                <a:spLocks noChangeArrowheads="1"/>
              </p:cNvSpPr>
              <p:nvPr/>
            </p:nvSpPr>
            <p:spPr bwMode="auto">
              <a:xfrm>
                <a:off x="2667000" y="3866003"/>
                <a:ext cx="3810000" cy="95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800" b="1" dirty="0">
                    <a:latin typeface="Calibri" pitchFamily="34" charset="0"/>
                  </a:rPr>
                  <a:t>Obrnuto pravilo smeše</a:t>
                </a:r>
              </a:p>
              <a:p>
                <a:r>
                  <a:rPr lang="sr-Latn-CS" sz="2800" b="1" dirty="0">
                    <a:latin typeface="Calibri" pitchFamily="34" charset="0"/>
                  </a:rPr>
                  <a:t>1/E</a:t>
                </a:r>
                <a:r>
                  <a:rPr lang="sr-Latn-CS" sz="2800" b="1" baseline="-25000" dirty="0">
                    <a:latin typeface="Calibri" pitchFamily="34" charset="0"/>
                  </a:rPr>
                  <a:t>K</a:t>
                </a:r>
                <a:r>
                  <a:rPr lang="sr-Latn-CS" sz="2800" b="1" dirty="0">
                    <a:latin typeface="Calibri" pitchFamily="34" charset="0"/>
                  </a:rPr>
                  <a:t>=f</a:t>
                </a:r>
                <a:r>
                  <a:rPr lang="sr-Latn-CS" sz="2800" b="1" baseline="-25000" dirty="0">
                    <a:latin typeface="Calibri" pitchFamily="34" charset="0"/>
                  </a:rPr>
                  <a:t>O</a:t>
                </a:r>
                <a:r>
                  <a:rPr lang="sr-Latn-CS" sz="2800" b="1" dirty="0">
                    <a:latin typeface="Calibri" pitchFamily="34" charset="0"/>
                  </a:rPr>
                  <a:t>/E</a:t>
                </a:r>
                <a:r>
                  <a:rPr lang="sr-Latn-CS" sz="2800" b="1" baseline="-25000" dirty="0">
                    <a:latin typeface="Calibri" pitchFamily="34" charset="0"/>
                  </a:rPr>
                  <a:t>O</a:t>
                </a:r>
                <a:r>
                  <a:rPr lang="sr-Latn-CS" sz="2800" b="1" dirty="0">
                    <a:latin typeface="Calibri" pitchFamily="34" charset="0"/>
                  </a:rPr>
                  <a:t>+f</a:t>
                </a:r>
                <a:r>
                  <a:rPr lang="sr-Latn-CS" sz="2800" b="1" baseline="-25000" dirty="0">
                    <a:latin typeface="Calibri" pitchFamily="34" charset="0"/>
                  </a:rPr>
                  <a:t>P</a:t>
                </a:r>
                <a:r>
                  <a:rPr lang="sr-Latn-CS" sz="2800" b="1" dirty="0">
                    <a:latin typeface="Calibri" pitchFamily="34" charset="0"/>
                  </a:rPr>
                  <a:t>/E</a:t>
                </a:r>
                <a:r>
                  <a:rPr lang="sr-Latn-CS" sz="2800" b="1" baseline="-25000" dirty="0"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5371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4876800"/>
                <a:ext cx="1143000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>
                    <a:latin typeface="Calibri" pitchFamily="34" charset="0"/>
                  </a:rPr>
                  <a:t>Osnova</a:t>
                </a:r>
              </a:p>
            </p:txBody>
          </p:sp>
          <p:sp>
            <p:nvSpPr>
              <p:cNvPr id="15372" name="TextBox 23"/>
              <p:cNvSpPr txBox="1">
                <a:spLocks noChangeArrowheads="1"/>
              </p:cNvSpPr>
              <p:nvPr/>
            </p:nvSpPr>
            <p:spPr bwMode="auto">
              <a:xfrm>
                <a:off x="5486400" y="4876800"/>
                <a:ext cx="1524000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 dirty="0">
                    <a:latin typeface="Calibri" pitchFamily="34" charset="0"/>
                  </a:rPr>
                  <a:t>Partikuliti (čestice)</a:t>
                </a:r>
              </a:p>
            </p:txBody>
          </p:sp>
          <p:sp>
            <p:nvSpPr>
              <p:cNvPr id="15373" name="TextBox 24"/>
              <p:cNvSpPr txBox="1">
                <a:spLocks noChangeArrowheads="1"/>
              </p:cNvSpPr>
              <p:nvPr/>
            </p:nvSpPr>
            <p:spPr bwMode="auto">
              <a:xfrm>
                <a:off x="1143000" y="838200"/>
                <a:ext cx="381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800" b="1">
                    <a:latin typeface="Calibri" pitchFamily="34" charset="0"/>
                  </a:rPr>
                  <a:t>E</a:t>
                </a:r>
              </a:p>
            </p:txBody>
          </p:sp>
        </p:grpSp>
        <p:sp>
          <p:nvSpPr>
            <p:cNvPr id="15366" name="TextBox 17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800" b="1">
                  <a:latin typeface="Calibri" pitchFamily="34" charset="0"/>
                </a:rPr>
                <a:t>E</a:t>
              </a:r>
              <a:r>
                <a:rPr lang="sr-Latn-CS" sz="2800" b="1" baseline="-25000">
                  <a:latin typeface="Calibri" pitchFamily="34" charset="0"/>
                </a:rPr>
                <a:t>O</a:t>
              </a:r>
              <a:endParaRPr lang="sr-Latn-CS" sz="2800" b="1">
                <a:latin typeface="Calibri" pitchFamily="34" charset="0"/>
              </a:endParaRPr>
            </a:p>
          </p:txBody>
        </p:sp>
        <p:sp>
          <p:nvSpPr>
            <p:cNvPr id="15367" name="TextBox 18"/>
            <p:cNvSpPr txBox="1">
              <a:spLocks noChangeArrowheads="1"/>
            </p:cNvSpPr>
            <p:nvPr/>
          </p:nvSpPr>
          <p:spPr bwMode="auto">
            <a:xfrm>
              <a:off x="8382000" y="20574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800" b="1">
                  <a:latin typeface="Calibri" pitchFamily="34" charset="0"/>
                </a:rPr>
                <a:t>E</a:t>
              </a:r>
              <a:r>
                <a:rPr lang="sr-Latn-CS" sz="2800" b="1" baseline="-25000">
                  <a:latin typeface="Calibri" pitchFamily="34" charset="0"/>
                </a:rPr>
                <a:t>P</a:t>
              </a:r>
              <a:endParaRPr lang="sr-Latn-CS" sz="2800" b="1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Materijali čestica za ojačavanje – keramičke čestice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382001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baseline="0" dirty="0"/>
                        <a:t>O</a:t>
                      </a:r>
                      <a:r>
                        <a:rPr lang="sr-Latn-CS" baseline="-25000" dirty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sr-Latn-CS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sr-Latn-CS" baseline="0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sr-Latn-C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bg1"/>
                          </a:solidFill>
                        </a:rPr>
                        <a:t>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2,45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4,92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Tvrdoća HV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3300-3600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4000-5000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2900-3200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450-470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Napomena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Najjeftiniji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Nešto skuplji od 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baseline="0" dirty="0"/>
                        <a:t>O</a:t>
                      </a:r>
                      <a:r>
                        <a:rPr lang="sr-Latn-CS" baseline="-25000" dirty="0"/>
                        <a:t>3</a:t>
                      </a:r>
                      <a:endParaRPr lang="sr-Latn-C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Vrlo skup, pogodan za apsorpciju neutrona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Skup, posebno pogodan za ojačavanje legura 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19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4000" b="1" dirty="0">
                <a:latin typeface="+mj-lt"/>
                <a:ea typeface="+mj-ea"/>
                <a:cs typeface="+mj-cs"/>
              </a:rPr>
              <a:t>Materijali osnove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51054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Legure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Legure</a:t>
                      </a:r>
                      <a:r>
                        <a:rPr lang="sr-Latn-CS" baseline="0" dirty="0"/>
                        <a:t> </a:t>
                      </a:r>
                      <a:r>
                        <a:rPr lang="sr-Latn-CS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Legure 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~1,74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2,2-2,9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~4,43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>
                          <a:solidFill>
                            <a:schemeClr val="tx1"/>
                          </a:solidFill>
                        </a:rPr>
                        <a:t>~45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~70 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Zavisnost modula elastičnosti od sadržaja čestica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81000" y="18034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latin typeface="Calibri" pitchFamily="34" charset="0"/>
              </a:rPr>
              <a:t>Legura AlMg1SiCu sa česticama Al</a:t>
            </a:r>
            <a:r>
              <a:rPr lang="sr-Latn-CS" sz="2000" b="1" baseline="-25000">
                <a:latin typeface="Calibri" pitchFamily="34" charset="0"/>
              </a:rPr>
              <a:t>2</a:t>
            </a:r>
            <a:r>
              <a:rPr lang="sr-Latn-CS" sz="2000" b="1">
                <a:latin typeface="Calibri" pitchFamily="34" charset="0"/>
              </a:rPr>
              <a:t>O</a:t>
            </a:r>
            <a:r>
              <a:rPr lang="sr-Latn-CS" sz="2000" b="1" baseline="-25000">
                <a:latin typeface="Calibri" pitchFamily="34" charset="0"/>
              </a:rPr>
              <a:t>3</a:t>
            </a:r>
            <a:r>
              <a:rPr lang="sr-Latn-CS" sz="2000" b="1">
                <a:latin typeface="Calibri" pitchFamily="34" charset="0"/>
              </a:rPr>
              <a:t> dobijena livenjem i oblikovana kovanjem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800600" y="1828800"/>
            <a:ext cx="396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latin typeface="Calibri" pitchFamily="34" charset="0"/>
              </a:rPr>
              <a:t>Legura AlMg1SiCu sa česticama SiC dobijena sinterovanjem istiskivanjem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228600" y="3581400"/>
          <a:ext cx="4419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581400"/>
            <a:ext cx="461665" cy="2514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atin typeface="+mn-lt"/>
              </a:rPr>
              <a:t>Modul elastičnosti [GPa]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752600" y="64119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Sadržaj čestica [%]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419600" y="35052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86535" y="3581400"/>
            <a:ext cx="461665" cy="2514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atin typeface="+mn-lt"/>
              </a:rPr>
              <a:t>Modul elastičnosti [GPa]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5791200" y="64119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Sadržaj čestica [%]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Zavisnost napona tečenja i zatezne čvrstoće od sadržaja čestica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3276600"/>
          <a:ext cx="4724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3657600"/>
            <a:ext cx="461665" cy="16647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atin typeface="+mn-lt"/>
              </a:rPr>
              <a:t>Napon [MPa]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905000" y="6335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Sadržaj čestica [%]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524000" y="38211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Zatezna čvrstoća Rm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447800" y="45831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Napon tečenja Rp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609600" y="18034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latin typeface="Calibri" pitchFamily="34" charset="0"/>
              </a:rPr>
              <a:t>Legura AlMg1SiCu sa česticama Al</a:t>
            </a:r>
            <a:r>
              <a:rPr lang="sr-Latn-CS" sz="2000" b="1" baseline="-25000">
                <a:latin typeface="Calibri" pitchFamily="34" charset="0"/>
              </a:rPr>
              <a:t>2</a:t>
            </a:r>
            <a:r>
              <a:rPr lang="sr-Latn-CS" sz="2000" b="1">
                <a:latin typeface="Calibri" pitchFamily="34" charset="0"/>
              </a:rPr>
              <a:t>O</a:t>
            </a:r>
            <a:r>
              <a:rPr lang="sr-Latn-CS" sz="2000" b="1" baseline="-25000">
                <a:latin typeface="Calibri" pitchFamily="34" charset="0"/>
              </a:rPr>
              <a:t>3</a:t>
            </a:r>
            <a:r>
              <a:rPr lang="sr-Latn-CS" sz="2000" b="1">
                <a:latin typeface="Calibri" pitchFamily="34" charset="0"/>
              </a:rPr>
              <a:t> dobijena livenjem i oblikovana kovanjem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648200" y="3200400"/>
          <a:ext cx="4495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5486400" y="3581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Zatezna čvrstoća Rm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5638800" y="4724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Napon tečenja Rp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5029200" y="1828800"/>
            <a:ext cx="396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latin typeface="Calibri" pitchFamily="34" charset="0"/>
              </a:rPr>
              <a:t>Legura AlMg1SiCu sa česticama SiC dobijena sinterovanjem istiskivanjem</a:t>
            </a: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6096000" y="6324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Sadržaj čestica [%]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33800"/>
            <a:ext cx="461665" cy="16647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atin typeface="+mn-lt"/>
              </a:rPr>
              <a:t>Napon [MPa]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Zavisnost jediničnog prekidnog izduženja od sadržaja čestica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81000" y="19558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latin typeface="Calibri" pitchFamily="34" charset="0"/>
              </a:rPr>
              <a:t>Legura AlMg1SiCu sa česticama Al</a:t>
            </a:r>
            <a:r>
              <a:rPr lang="sr-Latn-CS" sz="2000" b="1" baseline="-25000">
                <a:latin typeface="Calibri" pitchFamily="34" charset="0"/>
              </a:rPr>
              <a:t>2</a:t>
            </a:r>
            <a:r>
              <a:rPr lang="sr-Latn-CS" sz="2000" b="1">
                <a:latin typeface="Calibri" pitchFamily="34" charset="0"/>
              </a:rPr>
              <a:t>O</a:t>
            </a:r>
            <a:r>
              <a:rPr lang="sr-Latn-CS" sz="2000" b="1" baseline="-25000">
                <a:latin typeface="Calibri" pitchFamily="34" charset="0"/>
              </a:rPr>
              <a:t>3</a:t>
            </a:r>
            <a:r>
              <a:rPr lang="sr-Latn-CS" sz="2000" b="1">
                <a:latin typeface="Calibri" pitchFamily="34" charset="0"/>
              </a:rPr>
              <a:t> dobijena livenjem i oblikovana kovanjem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04800" y="3657600"/>
          <a:ext cx="4191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676400" y="6400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Sadržaj čestica [%]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038600"/>
            <a:ext cx="461665" cy="16647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atin typeface="+mn-lt"/>
              </a:rPr>
              <a:t>Izduženje [%]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648200" y="3581400"/>
          <a:ext cx="4267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5791200" y="6400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Sadržaj čestica [%]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14800"/>
            <a:ext cx="461665" cy="16647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atin typeface="+mn-lt"/>
              </a:rPr>
              <a:t>Izduženje [%]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4876800" y="1955800"/>
            <a:ext cx="403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000" b="1">
                <a:latin typeface="Calibri" pitchFamily="34" charset="0"/>
              </a:rPr>
              <a:t>Legura AlMg1SiCu sa česticama SiC dobijena sinterovanjem istiskivanjem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Zavisnost otpornosti na habanje od sadržaja čestica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81000" y="2971800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000" b="1">
                <a:latin typeface="Calibri" pitchFamily="34" charset="0"/>
              </a:rPr>
              <a:t>Legura AlMg1SiCu sa česticama Al</a:t>
            </a:r>
            <a:r>
              <a:rPr lang="sr-Latn-CS" sz="2000" b="1" baseline="-25000">
                <a:latin typeface="Calibri" pitchFamily="34" charset="0"/>
              </a:rPr>
              <a:t>2</a:t>
            </a:r>
            <a:r>
              <a:rPr lang="sr-Latn-CS" sz="2000" b="1">
                <a:latin typeface="Calibri" pitchFamily="34" charset="0"/>
              </a:rPr>
              <a:t>O</a:t>
            </a:r>
            <a:r>
              <a:rPr lang="sr-Latn-CS" sz="2000" b="1" baseline="-25000">
                <a:latin typeface="Calibri" pitchFamily="34" charset="0"/>
              </a:rPr>
              <a:t>3</a:t>
            </a:r>
            <a:r>
              <a:rPr lang="sr-Latn-CS" sz="2000" b="1">
                <a:latin typeface="Calibri" pitchFamily="34" charset="0"/>
              </a:rPr>
              <a:t> dobijena livenjem i oblikovana kovanjem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038600" y="17526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562600" y="62484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Sadržaj čestica [%]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667000"/>
            <a:ext cx="461665" cy="16647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atin typeface="+mn-lt"/>
              </a:rPr>
              <a:t>Habanje [mm</a:t>
            </a:r>
            <a:r>
              <a:rPr lang="sr-Latn-CS" b="1" baseline="30000" dirty="0">
                <a:latin typeface="+mn-lt"/>
              </a:rPr>
              <a:t>3</a:t>
            </a:r>
            <a:r>
              <a:rPr lang="sr-Latn-CS" b="1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Mikrostruktura patrikulitnih kompozita sistema Al-SiC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6934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1073289"/>
            <a:ext cx="23622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latin typeface="+mn-lt"/>
              </a:rPr>
              <a:t>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sr-Latn-CS" sz="2400" b="1" dirty="0">
                <a:latin typeface="+mn-lt"/>
              </a:rPr>
              <a:t>liven sa umešavanjemčestica (visoka aglomeracija)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sr-Latn-CS" sz="2400" b="1" dirty="0">
                <a:latin typeface="+mn-lt"/>
              </a:rPr>
              <a:t>liven pod pritiskom (umerena aglomeracija)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latin typeface="+mn-lt"/>
              </a:rPr>
              <a:t>c)  sinterovan  </a:t>
            </a:r>
          </a:p>
          <a:p>
            <a:pPr marL="341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latin typeface="+mn-lt"/>
              </a:rPr>
              <a:t>istiskivanjem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latin typeface="+mn-lt"/>
              </a:rPr>
              <a:t>d)  liven i  istiskivan (blaga trakavost)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/>
              <a:t>Dobijanje čestica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01000" cy="3429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b="1" dirty="0"/>
              <a:t>Mlevenje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b="1" dirty="0"/>
              <a:t>Atomizacija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b="1" dirty="0"/>
              <a:t>(Kombinovani postupak) – dobijanje atomiziranog kompozitnog materijala, a ne čestica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Mlevenje</a:t>
            </a:r>
          </a:p>
        </p:txBody>
      </p:sp>
      <p:grpSp>
        <p:nvGrpSpPr>
          <p:cNvPr id="23555" name="Group 8"/>
          <p:cNvGrpSpPr>
            <a:grpSpLocks/>
          </p:cNvGrpSpPr>
          <p:nvPr/>
        </p:nvGrpSpPr>
        <p:grpSpPr bwMode="auto">
          <a:xfrm>
            <a:off x="0" y="2057400"/>
            <a:ext cx="7467600" cy="4673600"/>
            <a:chOff x="1295400" y="2057400"/>
            <a:chExt cx="7467600" cy="4673263"/>
          </a:xfrm>
        </p:grpSpPr>
        <p:pic>
          <p:nvPicPr>
            <p:cNvPr id="2355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4600" y="2057400"/>
              <a:ext cx="4143375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Box 4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22860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Komora</a:t>
              </a:r>
            </a:p>
          </p:txBody>
        </p:sp>
        <p:sp>
          <p:nvSpPr>
            <p:cNvPr id="23559" name="TextBox 5"/>
            <p:cNvSpPr txBox="1">
              <a:spLocks noChangeArrowheads="1"/>
            </p:cNvSpPr>
            <p:nvPr/>
          </p:nvSpPr>
          <p:spPr bwMode="auto">
            <a:xfrm>
              <a:off x="1524000" y="2057400"/>
              <a:ext cx="11430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Rotor</a:t>
              </a:r>
            </a:p>
          </p:txBody>
        </p:sp>
        <p:sp>
          <p:nvSpPr>
            <p:cNvPr id="23560" name="TextBox 6"/>
            <p:cNvSpPr txBox="1">
              <a:spLocks noChangeArrowheads="1"/>
            </p:cNvSpPr>
            <p:nvPr/>
          </p:nvSpPr>
          <p:spPr bwMode="auto">
            <a:xfrm>
              <a:off x="1295400" y="5715000"/>
              <a:ext cx="1828800" cy="1015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sz="2000" b="1">
                  <a:latin typeface="Calibri" pitchFamily="34" charset="0"/>
                </a:rPr>
                <a:t>WC ili čelične kuglice za mlevenje</a:t>
              </a:r>
            </a:p>
          </p:txBody>
        </p:sp>
      </p:grp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943600" y="2187575"/>
            <a:ext cx="2819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Jeftinija oprema</a:t>
            </a:r>
          </a:p>
          <a:p>
            <a:pPr marL="109538" indent="-109538"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Jednostavna regulacija</a:t>
            </a:r>
          </a:p>
          <a:p>
            <a:pPr marL="109538" indent="-109538"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Velika proizvodnost</a:t>
            </a:r>
          </a:p>
          <a:p>
            <a:pPr marL="109538" indent="-109538"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Nedostatak: čestice su uglastog oblika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Atomizacija</a:t>
            </a:r>
          </a:p>
        </p:txBody>
      </p:sp>
      <p:grpSp>
        <p:nvGrpSpPr>
          <p:cNvPr id="24579" name="Group 8"/>
          <p:cNvGrpSpPr>
            <a:grpSpLocks/>
          </p:cNvGrpSpPr>
          <p:nvPr/>
        </p:nvGrpSpPr>
        <p:grpSpPr bwMode="auto">
          <a:xfrm>
            <a:off x="390525" y="2057400"/>
            <a:ext cx="8448675" cy="4724400"/>
            <a:chOff x="390525" y="1828800"/>
            <a:chExt cx="8448675" cy="4724400"/>
          </a:xfrm>
        </p:grpSpPr>
        <p:grpSp>
          <p:nvGrpSpPr>
            <p:cNvPr id="24581" name="Group 7"/>
            <p:cNvGrpSpPr>
              <a:grpSpLocks/>
            </p:cNvGrpSpPr>
            <p:nvPr/>
          </p:nvGrpSpPr>
          <p:grpSpPr bwMode="auto">
            <a:xfrm>
              <a:off x="390525" y="1828800"/>
              <a:ext cx="8448675" cy="4724400"/>
              <a:chOff x="390525" y="1828800"/>
              <a:chExt cx="8448675" cy="4724400"/>
            </a:xfrm>
          </p:grpSpPr>
          <p:pic>
            <p:nvPicPr>
              <p:cNvPr id="2458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0525" y="1905000"/>
                <a:ext cx="8448675" cy="464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4" name="TextBox 4"/>
              <p:cNvSpPr txBox="1">
                <a:spLocks noChangeArrowheads="1"/>
              </p:cNvSpPr>
              <p:nvPr/>
            </p:nvSpPr>
            <p:spPr bwMode="auto">
              <a:xfrm>
                <a:off x="4953000" y="1828800"/>
                <a:ext cx="15240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sr-Latn-CS" b="1">
                    <a:latin typeface="Calibri" pitchFamily="34" charset="0"/>
                  </a:rPr>
                  <a:t>Cev</a:t>
                </a:r>
              </a:p>
            </p:txBody>
          </p:sp>
          <p:sp>
            <p:nvSpPr>
              <p:cNvPr id="24585" name="TextBox 5"/>
              <p:cNvSpPr txBox="1">
                <a:spLocks noChangeArrowheads="1"/>
              </p:cNvSpPr>
              <p:nvPr/>
            </p:nvSpPr>
            <p:spPr bwMode="auto">
              <a:xfrm>
                <a:off x="4419600" y="2590800"/>
                <a:ext cx="15240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sr-Latn-CS" b="1">
                    <a:latin typeface="Calibri" pitchFamily="34" charset="0"/>
                  </a:rPr>
                  <a:t>Obrtni disk</a:t>
                </a:r>
              </a:p>
            </p:txBody>
          </p:sp>
        </p:grpSp>
        <p:sp>
          <p:nvSpPr>
            <p:cNvPr id="24582" name="TextBox 6"/>
            <p:cNvSpPr txBox="1">
              <a:spLocks noChangeArrowheads="1"/>
            </p:cNvSpPr>
            <p:nvPr/>
          </p:nvSpPr>
          <p:spPr bwMode="auto">
            <a:xfrm>
              <a:off x="838200" y="6096000"/>
              <a:ext cx="3505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sr-Latn-CS">
                <a:latin typeface="Calibri" pitchFamily="34" charset="0"/>
              </a:endParaRPr>
            </a:p>
          </p:txBody>
        </p:sp>
      </p:grp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762000" y="1419225"/>
            <a:ext cx="434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Mogućnost dobijanja više različitih granulacija tokom jednog procesa atomizacije.</a:t>
            </a:r>
          </a:p>
          <a:p>
            <a:pPr marL="109538" indent="-109538">
              <a:buFont typeface="Arial" charset="0"/>
              <a:buChar char="•"/>
            </a:pPr>
            <a:r>
              <a:rPr lang="sr-Latn-CS" sz="2000" b="1" dirty="0">
                <a:latin typeface="Calibri" pitchFamily="34" charset="0"/>
              </a:rPr>
              <a:t>Čestice su zaobljene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Disperziono ojačani kompozitni materijali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(Kombinovani postupak)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839628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524000" y="3657600"/>
            <a:ext cx="175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latin typeface="Calibri" pitchFamily="34" charset="0"/>
              </a:rPr>
              <a:t>Tečna legura Al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0" y="3962400"/>
            <a:ext cx="2514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Toroidni prsten kompozitnog materijala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219200" y="6248400"/>
            <a:ext cx="2514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Obrtni disk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0" y="5562600"/>
            <a:ext cx="2514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Centrifugalno izbačen kompozitni materijal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4800600" y="4278313"/>
            <a:ext cx="19812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 dirty="0">
                <a:latin typeface="Calibri" pitchFamily="34" charset="0"/>
              </a:rPr>
              <a:t>Ubacivanje čestica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1295400" y="1524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2400" b="1">
                <a:latin typeface="Calibri" pitchFamily="34" charset="0"/>
              </a:rPr>
              <a:t> Predstavlja atomizaciju smeše osnove i ojačavajućih čestica, koja se kasnije sinteruje.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124200" y="32004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Dobijanje disperziono ojačanih kompozitnih materijala</a:t>
            </a:r>
            <a:endParaRPr lang="sr-Latn-C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67836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sr-Latn-CS" dirty="0"/>
              <a:t>Livenjem: - danas dominantnan način dobijanja, niža cena, mogućnost adaptacije postojećih livnica uz minimalne izmene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sr-Latn-CS" dirty="0"/>
              <a:t>Metalurgijom praha (sinterovanjem): - pogodno za dobijanje kompozitnih materijala sa većim udelom čestica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 startAt="2"/>
            </a:pPr>
            <a:endParaRPr lang="sr-Latn-CS" dirty="0"/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229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sa umešavanjem ojačavajućih čestica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</a:t>
            </a:r>
            <a:endParaRPr lang="sr-Latn-CS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pod pritiskom:	1. gasno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2. 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3. indirektno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b="1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3528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sa umešavanjem ojačavajućih čestica: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jednostavan i jeftin proces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mešanje je potrebno za za dobijanje jednake distribucije i sprečavanje aglomeracije čestica</a:t>
            </a:r>
          </a:p>
        </p:txBody>
      </p:sp>
      <p:grpSp>
        <p:nvGrpSpPr>
          <p:cNvPr id="28676" name="Group 10"/>
          <p:cNvGrpSpPr>
            <a:grpSpLocks/>
          </p:cNvGrpSpPr>
          <p:nvPr/>
        </p:nvGrpSpPr>
        <p:grpSpPr bwMode="auto">
          <a:xfrm>
            <a:off x="4267200" y="3152775"/>
            <a:ext cx="4876800" cy="3476625"/>
            <a:chOff x="4038600" y="2819400"/>
            <a:chExt cx="4876800" cy="3476625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048000"/>
              <a:ext cx="428625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Ubacivanje ojačavajućih ćestica</a:t>
              </a:r>
            </a:p>
          </p:txBody>
        </p:sp>
        <p:sp>
          <p:nvSpPr>
            <p:cNvPr id="28679" name="TextBox 6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Sud</a:t>
              </a:r>
            </a:p>
          </p:txBody>
        </p:sp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7162800" y="44196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Grejači</a:t>
              </a: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162800" y="4763869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kompozit</a:t>
              </a:r>
            </a:p>
          </p:txBody>
        </p:sp>
        <p:sp>
          <p:nvSpPr>
            <p:cNvPr id="28682" name="TextBox 9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Mešač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pod pritiskom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složeniji i skuplji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proces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minimalna poroznost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dobijanje sitnozrne strukture</a:t>
            </a:r>
          </a:p>
        </p:txBody>
      </p:sp>
      <p:grpSp>
        <p:nvGrpSpPr>
          <p:cNvPr id="29699" name="Group 11"/>
          <p:cNvGrpSpPr>
            <a:grpSpLocks/>
          </p:cNvGrpSpPr>
          <p:nvPr/>
        </p:nvGrpSpPr>
        <p:grpSpPr bwMode="auto">
          <a:xfrm>
            <a:off x="2746375" y="3048000"/>
            <a:ext cx="6473825" cy="3617913"/>
            <a:chOff x="2745828" y="3048000"/>
            <a:chExt cx="6474372" cy="3618131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/>
            <a:srcRect l="3340" t="11307" r="3133" b="6714"/>
            <a:stretch>
              <a:fillRect/>
            </a:stretch>
          </p:blipFill>
          <p:spPr bwMode="auto">
            <a:xfrm>
              <a:off x="2745828" y="3048000"/>
              <a:ext cx="647437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524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Tečni metal</a:t>
              </a: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6096000" y="3288268"/>
              <a:ext cx="2209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Azot pod pritiskom</a:t>
              </a: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276600" y="6019800"/>
              <a:ext cx="1524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Presovane čestice</a:t>
              </a: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6172200" y="6019800"/>
              <a:ext cx="2362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</p:grp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228600" y="3828633"/>
            <a:ext cx="2590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800" b="1" dirty="0">
                <a:latin typeface="Calibri" pitchFamily="34" charset="0"/>
              </a:rPr>
              <a:t>Gasno livenje pod pritiskom:</a:t>
            </a:r>
          </a:p>
          <a:p>
            <a:endParaRPr lang="sr-Latn-CS" sz="24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2400" b="1" dirty="0">
                <a:latin typeface="Calibri" pitchFamily="34" charset="0"/>
              </a:rPr>
              <a:t>Pogodno za velike radne predmete jednostavnog oblika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312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potreban tačan proračun zapremine za popunu kalupa jer nema ulivnog sistema</a:t>
            </a:r>
          </a:p>
        </p:txBody>
      </p:sp>
      <p:grpSp>
        <p:nvGrpSpPr>
          <p:cNvPr id="30723" name="Group 23"/>
          <p:cNvGrpSpPr>
            <a:grpSpLocks/>
          </p:cNvGrpSpPr>
          <p:nvPr/>
        </p:nvGrpSpPr>
        <p:grpSpPr bwMode="auto">
          <a:xfrm>
            <a:off x="2438400" y="2971800"/>
            <a:ext cx="6553200" cy="3657600"/>
            <a:chOff x="2819400" y="0"/>
            <a:chExt cx="6019800" cy="3205163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/>
            <a:srcRect t="9509"/>
            <a:stretch>
              <a:fillRect/>
            </a:stretch>
          </p:blipFill>
          <p:spPr bwMode="auto">
            <a:xfrm>
              <a:off x="3772262" y="304800"/>
              <a:ext cx="4990738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Box 15"/>
            <p:cNvSpPr txBox="1">
              <a:spLocks noChangeArrowheads="1"/>
            </p:cNvSpPr>
            <p:nvPr/>
          </p:nvSpPr>
          <p:spPr bwMode="auto">
            <a:xfrm>
              <a:off x="7086600" y="23622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sto</a:t>
              </a:r>
            </a:p>
            <a:p>
              <a:r>
                <a:rPr lang="sr-Latn-CS" b="1">
                  <a:latin typeface="Calibri" pitchFamily="34" charset="0"/>
                </a:rPr>
                <a:t>Osnovna ploča</a:t>
              </a:r>
            </a:p>
          </p:txBody>
        </p:sp>
        <p:sp>
          <p:nvSpPr>
            <p:cNvPr id="30726" name="TextBox 16"/>
            <p:cNvSpPr txBox="1">
              <a:spLocks noChangeArrowheads="1"/>
            </p:cNvSpPr>
            <p:nvPr/>
          </p:nvSpPr>
          <p:spPr bwMode="auto">
            <a:xfrm>
              <a:off x="3810000" y="2438400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Izbacivač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7162800" y="9260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</a:t>
              </a:r>
            </a:p>
          </p:txBody>
        </p:sp>
        <p:sp>
          <p:nvSpPr>
            <p:cNvPr id="30728" name="TextBox 18"/>
            <p:cNvSpPr txBox="1">
              <a:spLocks noChangeArrowheads="1"/>
            </p:cNvSpPr>
            <p:nvPr/>
          </p:nvSpPr>
          <p:spPr bwMode="auto">
            <a:xfrm>
              <a:off x="7162800" y="6212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Kalup</a:t>
              </a:r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7162800" y="3048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Pritiskivač     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1981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Tečni metal</a:t>
              </a:r>
            </a:p>
            <a:p>
              <a:pPr algn="r"/>
              <a:r>
                <a:rPr lang="sr-Latn-CS" b="1">
                  <a:latin typeface="Calibri" pitchFamily="34" charset="0"/>
                </a:rPr>
                <a:t>Presovane čestice</a:t>
              </a: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4495800" y="0"/>
              <a:ext cx="1066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Dejstvo pritiska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28956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Indirektno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protok je kontrolisan kroz ulivni sistem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pogodno za manje radne predmete složenije konfiguracije</a:t>
            </a:r>
          </a:p>
        </p:txBody>
      </p:sp>
      <p:grpSp>
        <p:nvGrpSpPr>
          <p:cNvPr id="31747" name="Group 12"/>
          <p:cNvGrpSpPr>
            <a:grpSpLocks/>
          </p:cNvGrpSpPr>
          <p:nvPr/>
        </p:nvGrpSpPr>
        <p:grpSpPr bwMode="auto">
          <a:xfrm>
            <a:off x="3657600" y="2133600"/>
            <a:ext cx="5105400" cy="4103688"/>
            <a:chOff x="4114800" y="3212068"/>
            <a:chExt cx="4419600" cy="3645932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/>
            <a:srcRect t="6430"/>
            <a:stretch>
              <a:fillRect/>
            </a:stretch>
          </p:blipFill>
          <p:spPr bwMode="auto">
            <a:xfrm>
              <a:off x="4114800" y="3276600"/>
              <a:ext cx="4191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49" name="Group 5"/>
            <p:cNvGrpSpPr>
              <a:grpSpLocks/>
            </p:cNvGrpSpPr>
            <p:nvPr/>
          </p:nvGrpSpPr>
          <p:grpSpPr bwMode="auto">
            <a:xfrm>
              <a:off x="6705600" y="3212068"/>
              <a:ext cx="1828800" cy="3177064"/>
              <a:chOff x="6705600" y="3212068"/>
              <a:chExt cx="1828800" cy="3177064"/>
            </a:xfrm>
          </p:grpSpPr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>
                <a:off x="6705600" y="60198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Klip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>
                <a:off x="6705600" y="5486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Cilindar</a:t>
                </a:r>
              </a:p>
              <a:p>
                <a:endParaRPr lang="sr-Latn-CS" b="1">
                  <a:latin typeface="Calibri" pitchFamily="34" charset="0"/>
                </a:endParaRPr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6781800" y="41910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Kalup</a:t>
                </a:r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38216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Odlivci</a:t>
                </a:r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781800" y="3212068"/>
                <a:ext cx="1752600" cy="5742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 dirty="0">
                    <a:latin typeface="Calibri" pitchFamily="34" charset="0"/>
                  </a:rPr>
                  <a:t>Jezgra/presovane čestice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6781800" y="4724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Usmeravanje tečnog metala</a:t>
                </a: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1143000"/>
          </a:xfrm>
        </p:spPr>
        <p:txBody>
          <a:bodyPr/>
          <a:lstStyle/>
          <a:p>
            <a:pPr eaLnBrk="1" hangingPunct="1"/>
            <a:r>
              <a:rPr lang="sr-Latn-CS" b="1"/>
              <a:t>Sinterovanje</a:t>
            </a:r>
          </a:p>
        </p:txBody>
      </p:sp>
      <p:grpSp>
        <p:nvGrpSpPr>
          <p:cNvPr id="32771" name="Group 7"/>
          <p:cNvGrpSpPr>
            <a:grpSpLocks/>
          </p:cNvGrpSpPr>
          <p:nvPr/>
        </p:nvGrpSpPr>
        <p:grpSpPr bwMode="auto">
          <a:xfrm>
            <a:off x="1905000" y="4495800"/>
            <a:ext cx="5638800" cy="2590800"/>
            <a:chOff x="2743200" y="1295400"/>
            <a:chExt cx="3352800" cy="146691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 l="1781" t="19379" r="3973" b="27034"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pore</a:t>
              </a:r>
            </a:p>
          </p:txBody>
        </p:sp>
      </p:grp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609600" y="14478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Konvencionalno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Izostatičko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Sinterovanje istiskivanjem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pressing):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proizvoda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Proizvodi složene konfiguracije</a:t>
            </a:r>
          </a:p>
        </p:txBody>
      </p:sp>
      <p:grpSp>
        <p:nvGrpSpPr>
          <p:cNvPr id="34819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 l="10336" t="17877" r="9044" b="6145"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Disperziono ojačani</a:t>
            </a:r>
            <a:r>
              <a:rPr lang="sr-Latn-C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nanovlaknima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0" y="4419600"/>
            <a:ext cx="21336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"/>
          <p:cNvGrpSpPr>
            <a:grpSpLocks/>
          </p:cNvGrpSpPr>
          <p:nvPr/>
        </p:nvGrpSpPr>
        <p:grpSpPr bwMode="auto">
          <a:xfrm>
            <a:off x="3124200" y="2401395"/>
            <a:ext cx="5791200" cy="4231179"/>
            <a:chOff x="3429000" y="2819400"/>
            <a:chExt cx="5334000" cy="3965121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 l="3383" t="13232" r="1903" b="5206"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819656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Plastična prerada disperziono ojačanih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na hladno (ispod temperature rekristalizacije)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na toplo (iznad temperature rekristalizacije)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Tehnološki procesi obrade: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Valjanje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Kovanje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Vučenje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Istiskivanje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/>
              <a:t>(Rezanje)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r-Latn-C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sr-Latn-CS" b="1"/>
              <a:t>Primena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721108"/>
              </p:ext>
            </p:extLst>
          </p:nvPr>
        </p:nvGraphicFramePr>
        <p:xfrm>
          <a:off x="228600" y="1762760"/>
          <a:ext cx="8610600" cy="433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967">
                <a:tc>
                  <a:txBody>
                    <a:bodyPr/>
                    <a:lstStyle/>
                    <a:p>
                      <a:r>
                        <a:rPr lang="sr-Latn-CS" dirty="0"/>
                        <a:t>Oblast tehnike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Komponente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Zahtevi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Sistemi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063">
                <a:tc>
                  <a:txBody>
                    <a:bodyPr/>
                    <a:lstStyle/>
                    <a:p>
                      <a:r>
                        <a:rPr lang="sr-Latn-CS" b="1" dirty="0"/>
                        <a:t>Automobilska industrija 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klipovi, klipnjače, osovinice klipova, diskovi, pogonska vratila, kardanska vratila...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Visoka specifična čvrstoća i krutost, otpornost na habanje, toplotna provodljivost,</a:t>
                      </a:r>
                      <a:r>
                        <a:rPr lang="sr-Latn-CS" baseline="0" dirty="0"/>
                        <a:t> mali koeficijent toplotne ekspanzije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Al-SiC, Al-Al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dirty="0"/>
                        <a:t>O</a:t>
                      </a:r>
                      <a:r>
                        <a:rPr lang="sr-Latn-CS" baseline="-25000" dirty="0"/>
                        <a:t>3</a:t>
                      </a:r>
                      <a:r>
                        <a:rPr lang="sr-Latn-CS" dirty="0"/>
                        <a:t>, Mg-SiC, Mg-Al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dirty="0"/>
                        <a:t>O</a:t>
                      </a:r>
                      <a:r>
                        <a:rPr lang="sr-Latn-CS" baseline="-25000" dirty="0"/>
                        <a:t>3</a:t>
                      </a:r>
                      <a:endParaRPr lang="sr-Latn-C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211">
                <a:tc>
                  <a:txBody>
                    <a:bodyPr/>
                    <a:lstStyle/>
                    <a:p>
                      <a:r>
                        <a:rPr lang="sr-Latn-CS" b="1" dirty="0"/>
                        <a:t>Avio-industrija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Kućišta reduktora, lopatice kompresora, vratila, antene, spojni elementi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Visoka specifična čvrstoća i krutost, otpornost na habanje, otpornost na povišenim temperaturama, otpornost na zamor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Al-SiC, Al-Al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dirty="0"/>
                        <a:t>O</a:t>
                      </a:r>
                      <a:r>
                        <a:rPr lang="sr-Latn-CS" baseline="-25000" dirty="0"/>
                        <a:t>3</a:t>
                      </a:r>
                      <a:r>
                        <a:rPr lang="sr-Latn-CS" dirty="0"/>
                        <a:t>, Mg-SiC, Ti-SiC, Ti-TiC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Kompozitni materijal : legura Al + čestice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4267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/>
              <a:t>Pogonsko vratilo za putnička vozila: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Materijal: AlMg1SiCu + 20%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endParaRPr lang="sr-Latn-C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Proces dobijanja:  livenje pod pritiskom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Karakteristike:	-modul elastičnosti E=95 GPa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				-gustina </a:t>
            </a:r>
            <a:r>
              <a:rPr lang="sr-Latn-CS" dirty="0">
                <a:sym typeface="Symbol"/>
              </a:rPr>
              <a:t>=2,95 g/cm</a:t>
            </a:r>
            <a:r>
              <a:rPr lang="sr-Latn-CS" baseline="30000" dirty="0">
                <a:sym typeface="Symbol"/>
              </a:rPr>
              <a:t>3</a:t>
            </a:r>
            <a:endParaRPr lang="sr-Latn-CS" dirty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				-dinamička čvrstoća </a:t>
            </a:r>
            <a:r>
              <a:rPr lang="sr-Latn-CS" baseline="-25000" dirty="0">
                <a:sym typeface="Symbol"/>
              </a:rPr>
              <a:t>D</a:t>
            </a:r>
            <a:r>
              <a:rPr lang="sr-Latn-CS" dirty="0">
                <a:sym typeface="Symbol"/>
              </a:rPr>
              <a:t>=120 MPa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				-energija udara KV=21,5 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Zamena za: 	čelik</a:t>
            </a:r>
            <a:endParaRPr lang="sr-Latn-CS" dirty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475" y="4552950"/>
            <a:ext cx="4200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562600" y="6324600"/>
            <a:ext cx="17526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Kompozitni materijal: legura Al + čestice SiC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/>
              <a:t>Hlađeni kočioni diskovi: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Materijal: AlSi12Mg + 20% SiC</a:t>
            </a:r>
          </a:p>
          <a:p>
            <a:pPr marL="2743200" indent="-2743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Proces dobijanja: livenje sa umešavanjem</a:t>
            </a:r>
          </a:p>
          <a:p>
            <a:pPr marL="2852738" indent="-28527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Karakteristike:    -otpornost na habanje veća nego kod livenih gvožđa</a:t>
            </a:r>
          </a:p>
          <a:p>
            <a:pPr marL="2852738" indent="-28527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                              -mala toplotna provodljivost</a:t>
            </a:r>
            <a:endParaRPr lang="sr-Latn-CS" dirty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Zamena za: 	livena gvožđa</a:t>
            </a:r>
            <a:endParaRPr lang="sr-Latn-CS" dirty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095625"/>
            <a:ext cx="24082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/>
              <a:t>Kompozitni materijal: legura Al + čestice 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/>
              <a:t>Strukturalni element u avio-industriji: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Materijal: AlCu4Mg2Zr + 15% SiC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Proces dobijanja: livenje pod pritiskom i kovanje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Karakteristike:	-modul elastičnosti E=100 GPa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				-gustina </a:t>
            </a:r>
            <a:r>
              <a:rPr lang="sr-Latn-CS" dirty="0">
                <a:sym typeface="Symbol"/>
              </a:rPr>
              <a:t>=2,8 g/cm</a:t>
            </a:r>
            <a:r>
              <a:rPr lang="sr-Latn-CS" baseline="30000" dirty="0">
                <a:sym typeface="Symbol"/>
              </a:rPr>
              <a:t>3</a:t>
            </a:r>
            <a:endParaRPr lang="sr-Latn-CS" dirty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				-čvrstoća R</a:t>
            </a:r>
            <a:r>
              <a:rPr lang="sr-Latn-CS" baseline="-25000" dirty="0">
                <a:sym typeface="Symbol"/>
              </a:rPr>
              <a:t>m</a:t>
            </a:r>
            <a:r>
              <a:rPr lang="sr-Latn-CS" dirty="0">
                <a:sym typeface="Symbol"/>
              </a:rPr>
              <a:t>=540, R</a:t>
            </a:r>
            <a:r>
              <a:rPr lang="sr-Latn-CS" baseline="-25000" dirty="0">
                <a:sym typeface="Symbol"/>
              </a:rPr>
              <a:t>p0,2%</a:t>
            </a:r>
            <a:r>
              <a:rPr lang="sr-Latn-CS" dirty="0">
                <a:sym typeface="Symbol"/>
              </a:rPr>
              <a:t>=413 MPa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				-dinamička čvrstoća </a:t>
            </a:r>
            <a:r>
              <a:rPr lang="sr-Latn-CS" baseline="-25000" dirty="0">
                <a:sym typeface="Symbol"/>
              </a:rPr>
              <a:t>D</a:t>
            </a:r>
            <a:r>
              <a:rPr lang="sr-Latn-CS" dirty="0">
                <a:sym typeface="Symbol"/>
              </a:rPr>
              <a:t>=240 MPa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				-energija udara KV=19,9 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Zamena za: 	čelik,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>
                <a:sym typeface="Symbol"/>
              </a:rPr>
              <a:t>				leg.Ti</a:t>
            </a:r>
            <a:endParaRPr lang="sr-Latn-CS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383213"/>
            <a:ext cx="49530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Kompozit: Melram 072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b="1"/>
              <a:t>Ramovi za bicikle</a:t>
            </a:r>
          </a:p>
          <a:p>
            <a:pPr eaLnBrk="1" hangingPunct="1"/>
            <a:r>
              <a:rPr lang="sr-Latn-CS"/>
              <a:t>Materijal: Legura Mg-Li + ~10% SiC</a:t>
            </a:r>
          </a:p>
          <a:p>
            <a:pPr eaLnBrk="1" hangingPunct="1"/>
            <a:r>
              <a:rPr lang="sr-Latn-CS"/>
              <a:t>Proces dobijanja: sinterovanje istiskivanjem</a:t>
            </a:r>
          </a:p>
          <a:p>
            <a:pPr eaLnBrk="1" hangingPunct="1"/>
            <a:r>
              <a:rPr lang="sr-Latn-CS"/>
              <a:t>Karakteristike:	modul elastičnosti: 63 GPa</a:t>
            </a:r>
          </a:p>
          <a:p>
            <a:pPr lvl="1" eaLnBrk="1" hangingPunct="1">
              <a:buFont typeface="Arial" charset="0"/>
              <a:buNone/>
            </a:pPr>
            <a:r>
              <a:rPr lang="sr-Latn-CS"/>
              <a:t>				</a:t>
            </a:r>
            <a:r>
              <a:rPr lang="sr-Latn-CS" sz="3200"/>
              <a:t>gustina: </a:t>
            </a:r>
            <a:r>
              <a:rPr lang="sr-Latn-CS"/>
              <a:t>1,107 g/cm</a:t>
            </a:r>
            <a:r>
              <a:rPr lang="sr-Latn-CS" baseline="30000"/>
              <a:t>3</a:t>
            </a:r>
            <a:endParaRPr lang="sr-Latn-CS"/>
          </a:p>
          <a:p>
            <a:pPr eaLnBrk="1" hangingPunct="1"/>
            <a:r>
              <a:rPr lang="sr-Latn-CS"/>
              <a:t>Zamena za legure Al - za 18 % manja masa rama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Kompozit: legura Mg + SiC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sz="2800" b="1"/>
              <a:t>Automobilska industrija:</a:t>
            </a:r>
          </a:p>
          <a:p>
            <a:pPr eaLnBrk="1" hangingPunct="1">
              <a:buFont typeface="Arial" charset="0"/>
              <a:buNone/>
            </a:pPr>
            <a:r>
              <a:rPr lang="sr-Latn-CS" sz="2800"/>
              <a:t>Materijal: MgAl9ZnMn + 50% SiC</a:t>
            </a:r>
          </a:p>
          <a:p>
            <a:pPr eaLnBrk="1" hangingPunct="1">
              <a:buFont typeface="Arial" charset="0"/>
              <a:buNone/>
            </a:pPr>
            <a:r>
              <a:rPr lang="sr-Latn-CS" sz="2800"/>
              <a:t>Proces dobijanja: livenje pod pritiskom</a:t>
            </a:r>
          </a:p>
          <a:p>
            <a:pPr eaLnBrk="1" hangingPunct="1">
              <a:buFont typeface="Arial" charset="0"/>
              <a:buNone/>
            </a:pPr>
            <a:r>
              <a:rPr lang="sr-Latn-CS" sz="2800"/>
              <a:t>Karakteristike:	-modul elastičnosti E=102 GPa</a:t>
            </a:r>
          </a:p>
          <a:p>
            <a:pPr eaLnBrk="1" hangingPunct="1">
              <a:buFont typeface="Arial" charset="0"/>
              <a:buNone/>
            </a:pPr>
            <a:r>
              <a:rPr lang="sr-Latn-CS" sz="2800"/>
              <a:t>				-mala gustina </a:t>
            </a:r>
            <a:r>
              <a:rPr lang="sr-Latn-CS" sz="2800">
                <a:sym typeface="Symbol" pitchFamily="18" charset="2"/>
              </a:rPr>
              <a:t>=2,59 g/cm</a:t>
            </a:r>
            <a:r>
              <a:rPr lang="sr-Latn-CS" sz="2800" baseline="30000">
                <a:sym typeface="Symbol" pitchFamily="18" charset="2"/>
              </a:rPr>
              <a:t>3</a:t>
            </a:r>
            <a:endParaRPr lang="sr-Latn-CS" sz="2800">
              <a:sym typeface="Symbol" pitchFamily="18" charset="2"/>
            </a:endParaRPr>
          </a:p>
          <a:p>
            <a:pPr eaLnBrk="1" hangingPunct="1">
              <a:buFont typeface="Arial" charset="0"/>
              <a:buNone/>
            </a:pPr>
            <a:r>
              <a:rPr lang="sr-Latn-CS" sz="2800">
                <a:sym typeface="Symbol" pitchFamily="18" charset="2"/>
              </a:rPr>
              <a:t>				-čvrstoća R</a:t>
            </a:r>
            <a:r>
              <a:rPr lang="sr-Latn-CS" sz="2800" baseline="-25000">
                <a:sym typeface="Symbol" pitchFamily="18" charset="2"/>
              </a:rPr>
              <a:t>m</a:t>
            </a:r>
            <a:r>
              <a:rPr lang="sr-Latn-CS" sz="2800">
                <a:sym typeface="Symbol" pitchFamily="18" charset="2"/>
              </a:rPr>
              <a:t>=503 MPa, R</a:t>
            </a:r>
            <a:r>
              <a:rPr lang="sr-Latn-CS" sz="2800" baseline="-25000">
                <a:sym typeface="Symbol" pitchFamily="18" charset="2"/>
              </a:rPr>
              <a:t>p0,2%</a:t>
            </a:r>
            <a:r>
              <a:rPr lang="sr-Latn-CS" sz="2800">
                <a:sym typeface="Symbol" pitchFamily="18" charset="2"/>
              </a:rPr>
              <a:t>=426</a:t>
            </a:r>
          </a:p>
          <a:p>
            <a:pPr eaLnBrk="1" hangingPunct="1">
              <a:buFont typeface="Arial" charset="0"/>
              <a:buNone/>
            </a:pPr>
            <a:r>
              <a:rPr lang="sr-Latn-CS" sz="2800">
                <a:sym typeface="Symbol" pitchFamily="18" charset="2"/>
              </a:rPr>
              <a:t>				-izduženje A=1,3 %</a:t>
            </a:r>
          </a:p>
          <a:p>
            <a:pPr eaLnBrk="1" hangingPunct="1">
              <a:buFont typeface="Arial" charset="0"/>
              <a:buNone/>
            </a:pPr>
            <a:r>
              <a:rPr lang="sr-Latn-CS" sz="2800">
                <a:sym typeface="Symbol" pitchFamily="18" charset="2"/>
              </a:rPr>
              <a:t>Zamena za: 	legure Mg i Al (čak i duraluminijum)</a:t>
            </a:r>
            <a:endParaRPr lang="sr-Latn-CS" sz="2800"/>
          </a:p>
          <a:p>
            <a:endParaRPr lang="sr-Latn-CS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Kompozit: TiAl6V4-TiC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r-Latn-CS" b="1" dirty="0"/>
              <a:t>Komponente automobilskih motora (12 i 15 % TiC)</a:t>
            </a:r>
          </a:p>
          <a:p>
            <a:pPr algn="ctr">
              <a:buFont typeface="Arial" charset="0"/>
              <a:buNone/>
            </a:pPr>
            <a:r>
              <a:rPr lang="sr-Latn-CS" sz="2800" b="1" dirty="0"/>
              <a:t>- Značajno povećanje snage, smanjenje potrošnje i mase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61452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28600" y="24384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 dirty="0"/>
              <a:t>Bregasto vratilo 15 % TiC (-50 %)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81000" y="3773269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 dirty="0"/>
              <a:t>Klip 15 % TiC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04800" y="45720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 dirty="0"/>
              <a:t>Osovinice klipa 15 % TiC (-30 %)</a:t>
            </a:r>
          </a:p>
        </p:txBody>
      </p:sp>
      <p:sp>
        <p:nvSpPr>
          <p:cNvPr id="45064" name="TextBox 7"/>
          <p:cNvSpPr txBox="1">
            <a:spLocks noChangeArrowheads="1"/>
          </p:cNvSpPr>
          <p:nvPr/>
        </p:nvSpPr>
        <p:spPr bwMode="auto">
          <a:xfrm>
            <a:off x="228600" y="55626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 dirty="0"/>
              <a:t>Kolenasto vratilo 15 % TiC (-44 %)</a:t>
            </a:r>
          </a:p>
        </p:txBody>
      </p:sp>
      <p:sp>
        <p:nvSpPr>
          <p:cNvPr id="45065" name="TextBox 8"/>
          <p:cNvSpPr txBox="1">
            <a:spLocks noChangeArrowheads="1"/>
          </p:cNvSpPr>
          <p:nvPr/>
        </p:nvSpPr>
        <p:spPr bwMode="auto">
          <a:xfrm>
            <a:off x="7467600" y="26670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 dirty="0"/>
              <a:t>Čašice podizača ventila 12% TiC (-30 %)</a:t>
            </a:r>
          </a:p>
        </p:txBody>
      </p:sp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7467600" y="4257675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 dirty="0"/>
              <a:t>Opruge ventila 12% TiC (-50 %)</a:t>
            </a:r>
          </a:p>
        </p:txBody>
      </p:sp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7619999" y="5334000"/>
            <a:ext cx="121920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b="1" dirty="0"/>
              <a:t>Vijci klipnjača 12% TiC (-44%)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/>
              <a:t>Kompozit: TiAl6V4-TiC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725" y="2286000"/>
            <a:ext cx="8778875" cy="4572000"/>
          </a:xfrm>
          <a:noFill/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276475"/>
            <a:ext cx="20574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/>
              <a:t>Komponente menjača 10 % TiC (-50 %)</a:t>
            </a: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7010400" y="2200275"/>
            <a:ext cx="20574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/>
              <a:t>Kočioni klipovi 10 % TiC (-40 %)</a:t>
            </a:r>
          </a:p>
          <a:p>
            <a:pPr algn="ctr"/>
            <a:endParaRPr lang="sr-Latn-CS" b="1"/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0" y="6019800"/>
            <a:ext cx="2057400" cy="8156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b="1" dirty="0"/>
              <a:t>Vratila menjača 12 % TiC (-40 %)</a:t>
            </a:r>
          </a:p>
          <a:p>
            <a:pPr algn="ctr"/>
            <a:endParaRPr lang="sr-Latn-CS" sz="1100" b="1" dirty="0"/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6934200" y="5715000"/>
            <a:ext cx="20574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/>
              <a:t>Naplatci 5 % TiC (-44 %)</a:t>
            </a:r>
          </a:p>
          <a:p>
            <a:pPr algn="ctr"/>
            <a:endParaRPr lang="sr-Latn-CS" b="1"/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838200" y="114300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Komponente automobila</a:t>
            </a:r>
          </a:p>
          <a:p>
            <a:r>
              <a:rPr lang="sr-Latn-CS" b="1"/>
              <a:t>-Značajno smanjenje mase, inercionih sila – bolje performanse, manja potrošnja goriva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617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400" dirty="0"/>
              <a:t>Sadrže keramičke partikulitne čestice.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400" dirty="0"/>
              <a:t>Predstavljaju disperziono ojačane metalne materijale.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400" dirty="0"/>
              <a:t>Čestice su mikronske veličine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400" dirty="0"/>
              <a:t>Imaju nekoherentnu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3400" dirty="0"/>
              <a:t>    graničnu površinu sa osnovom.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400" dirty="0"/>
              <a:t>Čestice su najčešće: karbidi i oksidi.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 l="58000"/>
          <a:stretch>
            <a:fillRect/>
          </a:stretch>
        </p:blipFill>
        <p:spPr bwMode="auto">
          <a:xfrm>
            <a:off x="6324600" y="1600199"/>
            <a:ext cx="2667000" cy="2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r-Latn-CS" b="1" dirty="0">
                <a:solidFill>
                  <a:schemeClr val="tx2"/>
                </a:solidFill>
              </a:rPr>
              <a:t>Pitanja-disperziono ojačani komp.mat.:</a:t>
            </a:r>
          </a:p>
          <a:p>
            <a:pPr algn="ctr">
              <a:buFont typeface="Arial" charset="0"/>
              <a:buNone/>
              <a:defRPr/>
            </a:pPr>
            <a:endParaRPr lang="sr-Latn-CS" b="1" dirty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>
                <a:solidFill>
                  <a:schemeClr val="tx2"/>
                </a:solidFill>
              </a:rPr>
              <a:t>Koji su mehanizmi ojačavanja disperziono ojačanih 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>
                <a:solidFill>
                  <a:schemeClr val="tx2"/>
                </a:solidFill>
              </a:rPr>
              <a:t>Koji je značaj veličine čestica?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>
                <a:solidFill>
                  <a:schemeClr val="tx2"/>
                </a:solidFill>
              </a:rPr>
              <a:t>Primena izraza za pravilo smeše na disperziono ojačane kompozitne materijale.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>
                <a:solidFill>
                  <a:schemeClr val="tx2"/>
                </a:solidFill>
              </a:rPr>
              <a:t>Zavisnost udela čestica na modul elastičnosti , zatezne karakteristike i otpornost na habanje.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>
                <a:solidFill>
                  <a:schemeClr val="tx2"/>
                </a:solidFill>
              </a:rPr>
              <a:t>Mikrostruktura disperziono ojačanih kompozitnih materijala.</a:t>
            </a:r>
          </a:p>
          <a:p>
            <a:pPr marL="514350" indent="-514350">
              <a:buFont typeface="Arial" charset="0"/>
              <a:buNone/>
              <a:defRPr/>
            </a:pPr>
            <a:endParaRPr lang="sr-Latn-CS" b="1" dirty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dirty="0"/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dirty="0"/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dirty="0"/>
          </a:p>
          <a:p>
            <a:pPr>
              <a:buFont typeface="Arial" charset="0"/>
              <a:buNone/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5668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r-Latn-CS" b="1" dirty="0">
                <a:solidFill>
                  <a:schemeClr val="tx2"/>
                </a:solidFill>
              </a:rPr>
              <a:t>6. Materijali čestica i osnove.</a:t>
            </a:r>
          </a:p>
          <a:p>
            <a:pPr>
              <a:buFont typeface="Arial" charset="0"/>
              <a:buNone/>
            </a:pPr>
            <a:r>
              <a:rPr lang="sr-Latn-CS" b="1" dirty="0">
                <a:solidFill>
                  <a:schemeClr val="tx2"/>
                </a:solidFill>
              </a:rPr>
              <a:t>7. Metode dobijanja čestica (nabrojati i nacrtati).</a:t>
            </a:r>
          </a:p>
          <a:p>
            <a:pPr>
              <a:buFont typeface="Arial" charset="0"/>
              <a:buNone/>
            </a:pPr>
            <a:r>
              <a:rPr lang="sr-Latn-CS" b="1" dirty="0">
                <a:solidFill>
                  <a:schemeClr val="tx2"/>
                </a:solidFill>
              </a:rPr>
              <a:t>8. Metode izrade disperziono ojačanih kompozitnih materijala (nabrojati i nacrtati).</a:t>
            </a:r>
          </a:p>
          <a:p>
            <a:pPr>
              <a:buFont typeface="Arial" charset="0"/>
              <a:buNone/>
            </a:pPr>
            <a:r>
              <a:rPr lang="sr-Latn-CS" b="1" dirty="0">
                <a:solidFill>
                  <a:schemeClr val="tx2"/>
                </a:solidFill>
              </a:rPr>
              <a:t>9. Metode livenja disperziono ojačanih kompozitnih materijala (nabrojati i nacrtati).</a:t>
            </a:r>
          </a:p>
          <a:p>
            <a:pPr>
              <a:buFont typeface="Arial" charset="0"/>
              <a:buNone/>
            </a:pPr>
            <a:r>
              <a:rPr lang="sr-Latn-CS" b="1" dirty="0">
                <a:solidFill>
                  <a:schemeClr val="tx2"/>
                </a:solidFill>
              </a:rPr>
              <a:t>10. Metode sinterovanja disperziono ojačanih kompozitnih materijala (nabrojati i nacrtati).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Uticaj veličine čestica i njihovog sadržaja na mehanizme ojačavanja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81000" y="1219200"/>
            <a:ext cx="8305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 dirty="0">
                <a:latin typeface="Calibri" pitchFamily="34" charset="0"/>
                <a:sym typeface="Symbol" pitchFamily="18" charset="2"/>
              </a:rPr>
              <a:t>R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p,komp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= 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GZ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 + 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DISP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+ 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DEF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+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GSZ</a:t>
            </a:r>
          </a:p>
          <a:p>
            <a:endParaRPr lang="sr-Latn-CS" sz="1200" b="1" dirty="0">
              <a:latin typeface="Calibri" pitchFamily="34" charset="0"/>
              <a:sym typeface="Symbol" pitchFamily="18" charset="2"/>
            </a:endParaRPr>
          </a:p>
          <a:p>
            <a:r>
              <a:rPr lang="sr-Latn-CS" sz="2400" b="1" dirty="0">
                <a:latin typeface="Calibri" pitchFamily="34" charset="0"/>
                <a:sym typeface="Symbol" pitchFamily="18" charset="2"/>
              </a:rPr>
              <a:t>R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p,komp 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 -povećanje napona tečenja kompozitnog materijala</a:t>
            </a:r>
          </a:p>
          <a:p>
            <a:r>
              <a:rPr lang="sr-Latn-CS" sz="2400" b="1" dirty="0">
                <a:latin typeface="Calibri" pitchFamily="34" charset="0"/>
                <a:sym typeface="Symbol" pitchFamily="18" charset="2"/>
              </a:rPr>
              <a:t>	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GZ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 –ojačavanje granicama zrna			1</a:t>
            </a:r>
          </a:p>
          <a:p>
            <a:r>
              <a:rPr lang="sr-Latn-CS" sz="2400" b="1" dirty="0">
                <a:latin typeface="Calibri" pitchFamily="34" charset="0"/>
                <a:sym typeface="Symbol" pitchFamily="18" charset="2"/>
              </a:rPr>
              <a:t>	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DISP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 - disperziono ojačavanje			2</a:t>
            </a:r>
            <a:endParaRPr lang="sr-Latn-CS" sz="2400" b="1" dirty="0">
              <a:solidFill>
                <a:srgbClr val="FF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sr-Latn-CS" sz="2400" b="1" dirty="0">
                <a:latin typeface="Calibri" pitchFamily="34" charset="0"/>
                <a:sym typeface="Symbol" pitchFamily="18" charset="2"/>
              </a:rPr>
              <a:t>	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DEF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 –deformaciono ojačavanje			3</a:t>
            </a:r>
            <a:endParaRPr lang="sr-Latn-CS" sz="24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r-Latn-CS" sz="2400" b="1" dirty="0">
                <a:latin typeface="Calibri" pitchFamily="34" charset="0"/>
                <a:sym typeface="Symbol" pitchFamily="18" charset="2"/>
              </a:rPr>
              <a:t>	</a:t>
            </a:r>
            <a:r>
              <a:rPr lang="sr-Latn-CS" sz="2400" b="1" baseline="-25000" dirty="0">
                <a:latin typeface="Calibri" pitchFamily="34" charset="0"/>
                <a:sym typeface="Symbol" pitchFamily="18" charset="2"/>
              </a:rPr>
              <a:t>GSZ</a:t>
            </a:r>
            <a:r>
              <a:rPr lang="sr-Latn-CS" sz="2400" b="1" dirty="0">
                <a:latin typeface="Calibri" pitchFamily="34" charset="0"/>
                <a:sym typeface="Symbol" pitchFamily="18" charset="2"/>
              </a:rPr>
              <a:t> –ojačavanje granicama zrna (subzrna)	4</a:t>
            </a:r>
          </a:p>
        </p:txBody>
      </p: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76200" y="3886200"/>
            <a:ext cx="9024938" cy="2895600"/>
            <a:chOff x="76200" y="3962400"/>
            <a:chExt cx="9024901" cy="2895600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3962400"/>
              <a:ext cx="9024901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" name="TextBox 7"/>
            <p:cNvSpPr txBox="1">
              <a:spLocks noChangeArrowheads="1"/>
            </p:cNvSpPr>
            <p:nvPr/>
          </p:nvSpPr>
          <p:spPr bwMode="auto">
            <a:xfrm>
              <a:off x="685800" y="6477000"/>
              <a:ext cx="3352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 0         6        12      18       24      30</a:t>
              </a:r>
            </a:p>
          </p:txBody>
        </p:sp>
        <p:sp>
          <p:nvSpPr>
            <p:cNvPr id="10247" name="TextBox 8"/>
            <p:cNvSpPr txBox="1">
              <a:spLocks noChangeArrowheads="1"/>
            </p:cNvSpPr>
            <p:nvPr/>
          </p:nvSpPr>
          <p:spPr bwMode="auto">
            <a:xfrm>
              <a:off x="5638800" y="6488668"/>
              <a:ext cx="3352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  0         6        12      18       24      30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" y="4038600"/>
              <a:ext cx="738664" cy="259080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b="1" dirty="0">
                  <a:latin typeface="+mn-lt"/>
                </a:rPr>
                <a:t> povećanje napona tečenja [MPa]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52536" y="4038600"/>
              <a:ext cx="738664" cy="259080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b="1" dirty="0">
                  <a:latin typeface="+mn-lt"/>
                </a:rPr>
                <a:t> povećanje napona tečenja [MPa]</a:t>
              </a:r>
            </a:p>
          </p:txBody>
        </p:sp>
        <p:sp>
          <p:nvSpPr>
            <p:cNvPr id="12" name="Snip and Round Single Corner Rectangle 11"/>
            <p:cNvSpPr/>
            <p:nvPr/>
          </p:nvSpPr>
          <p:spPr>
            <a:xfrm>
              <a:off x="5943576" y="4343400"/>
              <a:ext cx="1904992" cy="1066800"/>
            </a:xfrm>
            <a:prstGeom prst="snip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/>
              <a:t>Orowan-ov</a:t>
            </a:r>
          </a:p>
          <a:p>
            <a:pPr eaLnBrk="1" hangingPunct="1">
              <a:buFont typeface="Arial" charset="0"/>
              <a:buNone/>
            </a:pPr>
            <a:r>
              <a:rPr lang="sr-Latn-CS"/>
              <a:t>mehanizam:</a:t>
            </a:r>
          </a:p>
          <a:p>
            <a:pPr eaLnBrk="1" hangingPunct="1">
              <a:buFont typeface="Arial" charset="0"/>
              <a:buNone/>
            </a:pPr>
            <a:endParaRPr lang="sr-Latn-CS"/>
          </a:p>
          <a:p>
            <a:pPr eaLnBrk="1" hangingPunct="1">
              <a:buFont typeface="Arial" charset="0"/>
              <a:buNone/>
            </a:pPr>
            <a:endParaRPr lang="sr-Latn-CS"/>
          </a:p>
          <a:p>
            <a:pPr eaLnBrk="1" hangingPunct="1">
              <a:buFont typeface="Arial" charset="0"/>
              <a:buNone/>
            </a:pPr>
            <a:endParaRPr lang="sr-Latn-CS"/>
          </a:p>
          <a:p>
            <a:pPr eaLnBrk="1" hangingPunct="1">
              <a:buFont typeface="Arial" charset="0"/>
              <a:buNone/>
            </a:pPr>
            <a:endParaRPr lang="sr-Latn-CS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76200" y="3429000"/>
            <a:ext cx="5562600" cy="3384550"/>
            <a:chOff x="3200400" y="3429000"/>
            <a:chExt cx="5724796" cy="3383999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0400" y="3657600"/>
              <a:ext cx="5724796" cy="3155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71" name="Group 9"/>
            <p:cNvGrpSpPr>
              <a:grpSpLocks/>
            </p:cNvGrpSpPr>
            <p:nvPr/>
          </p:nvGrpSpPr>
          <p:grpSpPr bwMode="auto">
            <a:xfrm>
              <a:off x="3505200" y="3429000"/>
              <a:ext cx="5016842" cy="1985665"/>
              <a:chOff x="3505200" y="3429000"/>
              <a:chExt cx="5016842" cy="1985665"/>
            </a:xfrm>
          </p:grpSpPr>
          <p:sp>
            <p:nvSpPr>
              <p:cNvPr id="11272" name="TextBox 6"/>
              <p:cNvSpPr txBox="1">
                <a:spLocks noChangeArrowheads="1"/>
              </p:cNvSpPr>
              <p:nvPr/>
            </p:nvSpPr>
            <p:spPr bwMode="auto">
              <a:xfrm>
                <a:off x="3581400" y="3653135"/>
                <a:ext cx="1600200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>
                    <a:latin typeface="Calibri" pitchFamily="34" charset="0"/>
                  </a:rPr>
                  <a:t>dislokacija</a:t>
                </a:r>
              </a:p>
            </p:txBody>
          </p:sp>
          <p:sp>
            <p:nvSpPr>
              <p:cNvPr id="11273" name="TextBox 7"/>
              <p:cNvSpPr txBox="1">
                <a:spLocks noChangeArrowheads="1"/>
              </p:cNvSpPr>
              <p:nvPr/>
            </p:nvSpPr>
            <p:spPr bwMode="auto">
              <a:xfrm>
                <a:off x="3505200" y="4953000"/>
                <a:ext cx="1600200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>
                    <a:latin typeface="Calibri" pitchFamily="34" charset="0"/>
                  </a:rPr>
                  <a:t>disperzoid</a:t>
                </a:r>
              </a:p>
            </p:txBody>
          </p:sp>
          <p:sp>
            <p:nvSpPr>
              <p:cNvPr id="11274" name="TextBox 8"/>
              <p:cNvSpPr txBox="1">
                <a:spLocks noChangeArrowheads="1"/>
              </p:cNvSpPr>
              <p:nvPr/>
            </p:nvSpPr>
            <p:spPr bwMode="auto">
              <a:xfrm>
                <a:off x="7086600" y="3429000"/>
                <a:ext cx="1435442" cy="8501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>
                    <a:latin typeface="Calibri" pitchFamily="34" charset="0"/>
                  </a:rPr>
                  <a:t>stvorena petlja</a:t>
                </a:r>
              </a:p>
            </p:txBody>
          </p:sp>
        </p:grpSp>
      </p:grp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 l="46875" t="42000" r="30000" b="28732"/>
          <a:stretch>
            <a:fillRect/>
          </a:stretch>
        </p:blipFill>
        <p:spPr bwMode="auto">
          <a:xfrm>
            <a:off x="4868863" y="152400"/>
            <a:ext cx="4143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553200" y="34290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sz="2400" b="1">
                <a:latin typeface="Calibri" pitchFamily="34" charset="0"/>
              </a:rPr>
              <a:t>Čestice Ni</a:t>
            </a:r>
            <a:r>
              <a:rPr lang="sr-Latn-CS" sz="2400" b="1" baseline="-25000">
                <a:latin typeface="Calibri" pitchFamily="34" charset="0"/>
              </a:rPr>
              <a:t>3</a:t>
            </a:r>
            <a:r>
              <a:rPr lang="sr-Latn-CS" sz="2400" b="1">
                <a:latin typeface="Calibri" pitchFamily="34" charset="0"/>
              </a:rPr>
              <a:t>Si u leguri Ni-6Si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/>
              <a:t>Frank-Read-ov</a:t>
            </a:r>
          </a:p>
          <a:p>
            <a:pPr eaLnBrk="1" hangingPunct="1">
              <a:buFont typeface="Arial" charset="0"/>
              <a:buNone/>
            </a:pPr>
            <a:r>
              <a:rPr lang="sr-Latn-CS"/>
              <a:t>mehanizam:</a:t>
            </a:r>
          </a:p>
          <a:p>
            <a:pPr eaLnBrk="1" hangingPunct="1">
              <a:buFont typeface="Arial" charset="0"/>
              <a:buNone/>
            </a:pPr>
            <a:endParaRPr lang="sr-Latn-CS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8600"/>
            <a:ext cx="4524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57800"/>
            <a:ext cx="7962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676400" y="35052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b="1">
                <a:latin typeface="Calibri" pitchFamily="34" charset="0"/>
              </a:rPr>
              <a:t>Si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016375"/>
            <a:ext cx="441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914400" y="4572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b="1">
                <a:latin typeface="Calibri" pitchFamily="34" charset="0"/>
              </a:rPr>
              <a:t>Nagomilavanje dislokacija u monokristalu Zn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b="1" dirty="0"/>
              <a:t>U odnosu na taložno ojačavanje:</a:t>
            </a:r>
          </a:p>
          <a:p>
            <a:pPr eaLnBrk="1" hangingPunct="1">
              <a:buFont typeface="Arial" charset="0"/>
              <a:buNone/>
            </a:pPr>
            <a:endParaRPr lang="sr-Latn-CS" b="1" dirty="0"/>
          </a:p>
          <a:p>
            <a:pPr eaLnBrk="1" hangingPunct="1"/>
            <a:r>
              <a:rPr lang="sr-Latn-CS" sz="2800" dirty="0"/>
              <a:t>Manji stepen ojačavanja na sobnoj temperaturi.</a:t>
            </a:r>
            <a:endParaRPr lang="sr-Latn-CS" sz="2800" b="1" dirty="0"/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-228600" y="22860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sr-Latn-CS" sz="2800" dirty="0">
                <a:latin typeface="Calibri" pitchFamily="34" charset="0"/>
              </a:rPr>
              <a:t>   Veća efikasnost na povišenim temperaturama u odnosu  na taložno ojačavanje jer na povišenim       temperaturama talog prestareva (granična površina postaje nekoherentna) i takve čestice su znatno krupnije.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36000"/>
          <a:stretch>
            <a:fillRect/>
          </a:stretch>
        </p:blipFill>
        <p:spPr bwMode="auto">
          <a:xfrm>
            <a:off x="4267200" y="3581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3733800"/>
            <a:ext cx="430887" cy="2062844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b="1" dirty="0">
                <a:latin typeface="+mn-lt"/>
              </a:rPr>
              <a:t>Napon tečenja  [MPa]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35052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/>
              <a:t>Značaj veličine čestica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3528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/>
              <a:t>Što su čestice manjeg prečnika, uz jednaku distribuciju, dobija se veći efekat ojačanja kompozitnog materijala.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3733800" y="1600200"/>
            <a:ext cx="5410200" cy="4856163"/>
            <a:chOff x="4419600" y="2572055"/>
            <a:chExt cx="4724400" cy="4017876"/>
          </a:xfrm>
        </p:grpSpPr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3275" y="2572055"/>
              <a:ext cx="4600725" cy="373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Box 5"/>
            <p:cNvSpPr txBox="1">
              <a:spLocks noChangeArrowheads="1"/>
            </p:cNvSpPr>
            <p:nvPr/>
          </p:nvSpPr>
          <p:spPr bwMode="auto">
            <a:xfrm>
              <a:off x="5943600" y="2895600"/>
              <a:ext cx="1981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Disperzoidi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6858000" y="4078069"/>
              <a:ext cx="1981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Talozi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5867400" y="5943600"/>
              <a:ext cx="1981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Prečnik čestica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3581400"/>
              <a:ext cx="461665" cy="158853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b="1" dirty="0">
                  <a:latin typeface="+mn-lt"/>
                </a:rPr>
                <a:t>Napon tečenja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1357</Words>
  <Application>Microsoft Office PowerPoint</Application>
  <PresentationFormat>On-screen Show (4:3)</PresentationFormat>
  <Paragraphs>371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Symbol</vt:lpstr>
      <vt:lpstr>Office Theme</vt:lpstr>
      <vt:lpstr>KOMPOZITNI MATERIJALI</vt:lpstr>
      <vt:lpstr>PowerPoint Presentation</vt:lpstr>
      <vt:lpstr>Podela kompozitnih materijala</vt:lpstr>
      <vt:lpstr>PowerPoint Presentation</vt:lpstr>
      <vt:lpstr>Uticaj veličine čestica i njihovog sadržaja na mehanizme ojačavanja</vt:lpstr>
      <vt:lpstr>PowerPoint Presentation</vt:lpstr>
      <vt:lpstr>PowerPoint Presentation</vt:lpstr>
      <vt:lpstr>PowerPoint Presentation</vt:lpstr>
      <vt:lpstr>Značaj veličine čestica</vt:lpstr>
      <vt:lpstr>Uticaj sadržaja čestica na mehaničke osobine</vt:lpstr>
      <vt:lpstr>Materijali čestica za ojačavanje – keramičke čestice</vt:lpstr>
      <vt:lpstr>Zavisnost modula elastičnosti od sadržaja čestica</vt:lpstr>
      <vt:lpstr>Zavisnost napona tečenja i zatezne čvrstoće od sadržaja čestica</vt:lpstr>
      <vt:lpstr>Zavisnost jediničnog prekidnog izduženja od sadržaja čestica</vt:lpstr>
      <vt:lpstr>Zavisnost otpornosti na habanje od sadržaja čestica</vt:lpstr>
      <vt:lpstr>Mikrostruktura patrikulitnih kompozita sistema Al-SiC</vt:lpstr>
      <vt:lpstr>Dobijanje čestica</vt:lpstr>
      <vt:lpstr>Mlevenje</vt:lpstr>
      <vt:lpstr>Atomizacija</vt:lpstr>
      <vt:lpstr>(Kombinovani postupak)</vt:lpstr>
      <vt:lpstr>Dobijanje disperziono ojačanih kompozitnih materijala</vt:lpstr>
      <vt:lpstr>Livenje kompozitnih materijala</vt:lpstr>
      <vt:lpstr>Livenje kompozitnih materijala</vt:lpstr>
      <vt:lpstr>PowerPoint Presentation</vt:lpstr>
      <vt:lpstr>PowerPoint Presentation</vt:lpstr>
      <vt:lpstr>PowerPoint Presentation</vt:lpstr>
      <vt:lpstr>Sinterovanje</vt:lpstr>
      <vt:lpstr>PowerPoint Presentation</vt:lpstr>
      <vt:lpstr>PowerPoint Presentation</vt:lpstr>
      <vt:lpstr>PowerPoint Presentation</vt:lpstr>
      <vt:lpstr>Plastična prerada disperziono ojačanih kompozitnih materijala</vt:lpstr>
      <vt:lpstr>Primena</vt:lpstr>
      <vt:lpstr>Kompozitni materijal : legura Al + čestice Al2O3</vt:lpstr>
      <vt:lpstr>Kompozitni materijal: legura Al + čestice SiC</vt:lpstr>
      <vt:lpstr>Kompozitni materijal: legura Al + čestice SiC</vt:lpstr>
      <vt:lpstr>Kompozit: Melram 072 </vt:lpstr>
      <vt:lpstr>Kompozit: legura Mg + SiC</vt:lpstr>
      <vt:lpstr>Kompozit: TiAl6V4-TiC</vt:lpstr>
      <vt:lpstr>Kompozit: TiAl6V4-TiC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</dc:title>
  <dc:creator>Korisnik</dc:creator>
  <cp:lastModifiedBy>Sebastian Baloš</cp:lastModifiedBy>
  <cp:revision>255</cp:revision>
  <dcterms:created xsi:type="dcterms:W3CDTF">2011-01-18T08:50:38Z</dcterms:created>
  <dcterms:modified xsi:type="dcterms:W3CDTF">2016-03-07T14:40:01Z</dcterms:modified>
</cp:coreProperties>
</file>